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0" r:id="rId4"/>
    <p:sldId id="281" r:id="rId5"/>
    <p:sldId id="282" r:id="rId6"/>
    <p:sldId id="283" r:id="rId7"/>
    <p:sldId id="284" r:id="rId8"/>
    <p:sldId id="285" r:id="rId9"/>
    <p:sldId id="287" r:id="rId10"/>
    <p:sldId id="288" r:id="rId11"/>
    <p:sldId id="289" r:id="rId12"/>
    <p:sldId id="290" r:id="rId13"/>
    <p:sldId id="291" r:id="rId14"/>
    <p:sldId id="292" r:id="rId15"/>
    <p:sldId id="270" r:id="rId16"/>
    <p:sldId id="293" r:id="rId17"/>
    <p:sldId id="294" r:id="rId18"/>
    <p:sldId id="295" r:id="rId19"/>
    <p:sldId id="297" r:id="rId2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6" autoAdjust="0"/>
    <p:restoredTop sz="94660"/>
  </p:normalViewPr>
  <p:slideViewPr>
    <p:cSldViewPr snapToGrid="0">
      <p:cViewPr varScale="1">
        <p:scale>
          <a:sx n="40" d="100"/>
          <a:sy n="40" d="100"/>
        </p:scale>
        <p:origin x="44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35A9-8D6A-4F12-A1E0-EF5951E1397E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05EE-70CD-496C-B095-FF74720CB6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918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35A9-8D6A-4F12-A1E0-EF5951E1397E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05EE-70CD-496C-B095-FF74720CB6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9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35A9-8D6A-4F12-A1E0-EF5951E1397E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05EE-70CD-496C-B095-FF74720CB6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304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35A9-8D6A-4F12-A1E0-EF5951E1397E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05EE-70CD-496C-B095-FF74720CB6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272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35A9-8D6A-4F12-A1E0-EF5951E1397E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05EE-70CD-496C-B095-FF74720CB6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8180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35A9-8D6A-4F12-A1E0-EF5951E1397E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05EE-70CD-496C-B095-FF74720CB6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629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35A9-8D6A-4F12-A1E0-EF5951E1397E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05EE-70CD-496C-B095-FF74720CB6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2858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35A9-8D6A-4F12-A1E0-EF5951E1397E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05EE-70CD-496C-B095-FF74720CB6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6662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35A9-8D6A-4F12-A1E0-EF5951E1397E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05EE-70CD-496C-B095-FF74720CB6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754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35A9-8D6A-4F12-A1E0-EF5951E1397E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05EE-70CD-496C-B095-FF74720CB6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45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35A9-8D6A-4F12-A1E0-EF5951E1397E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05EE-70CD-496C-B095-FF74720CB6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329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F35A9-8D6A-4F12-A1E0-EF5951E1397E}" type="datetimeFigureOut">
              <a:rPr lang="ko-KR" altLang="en-US" smtClean="0"/>
              <a:t>2022-08-30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205EE-70CD-496C-B095-FF74720CB6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0409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135188" y="1268760"/>
            <a:ext cx="7772400" cy="69339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50800" cap="rnd" cmpd="dbl">
            <a:solidFill>
              <a:srgbClr val="00B0F0"/>
            </a:solidFill>
            <a:miter lim="800000"/>
            <a:headEnd/>
            <a:tailEnd/>
          </a:ln>
        </p:spPr>
        <p:txBody>
          <a:bodyPr rtlCol="0">
            <a:normAutofit/>
            <a:scene3d>
              <a:camera prst="orthographicFront"/>
              <a:lightRig rig="threePt" dir="t"/>
            </a:scene3d>
            <a:sp3d prstMaterial="dkEdge">
              <a:bevelT w="381000"/>
            </a:sp3d>
          </a:bodyPr>
          <a:lstStyle/>
          <a:p>
            <a:pPr>
              <a:defRPr/>
            </a:pPr>
            <a:r>
              <a:rPr lang="ko-KR" altLang="en-US" sz="3200" b="1" dirty="0">
                <a:latin typeface="휴먼엑스포" pitchFamily="18" charset="-127"/>
                <a:ea typeface="휴먼엑스포" pitchFamily="18" charset="-127"/>
              </a:rPr>
              <a:t>제</a:t>
            </a:r>
            <a:r>
              <a:rPr lang="en-US" altLang="ko-KR" sz="3200" b="1" dirty="0">
                <a:latin typeface="휴먼엑스포" pitchFamily="18" charset="-127"/>
                <a:ea typeface="휴먼엑스포" pitchFamily="18" charset="-127"/>
              </a:rPr>
              <a:t>24</a:t>
            </a:r>
            <a:r>
              <a:rPr lang="ko-KR" altLang="en-US" sz="3200" b="1" dirty="0">
                <a:latin typeface="휴먼엑스포" pitchFamily="18" charset="-127"/>
                <a:ea typeface="휴먼엑스포" pitchFamily="18" charset="-127"/>
              </a:rPr>
              <a:t>회 경상북도장애인체육대회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855913" y="3429001"/>
            <a:ext cx="6400800" cy="1095374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rtlCol="0">
            <a:normAutofit/>
          </a:bodyPr>
          <a:lstStyle/>
          <a:p>
            <a:pPr>
              <a:defRPr/>
            </a:pPr>
            <a:r>
              <a:rPr lang="ko-KR" altLang="en-US" sz="6000" b="1" dirty="0">
                <a:solidFill>
                  <a:schemeClr val="accent2">
                    <a:lumMod val="75000"/>
                  </a:schemeClr>
                </a:solidFill>
                <a:latin typeface="HY견명조" pitchFamily="18" charset="-127"/>
                <a:ea typeface="HY견명조" pitchFamily="18" charset="-127"/>
              </a:rPr>
              <a:t>대진추첨</a:t>
            </a:r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054" name="TextBox 7"/>
          <p:cNvSpPr txBox="1">
            <a:spLocks noChangeArrowheads="1"/>
          </p:cNvSpPr>
          <p:nvPr/>
        </p:nvSpPr>
        <p:spPr bwMode="auto">
          <a:xfrm>
            <a:off x="4511675" y="5589588"/>
            <a:ext cx="3240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2400">
                <a:latin typeface="HY동녘M" panose="02030600000101010101" pitchFamily="18" charset="-127"/>
                <a:ea typeface="HY동녘M" panose="02030600000101010101" pitchFamily="18" charset="-127"/>
              </a:rPr>
              <a:t>경상북도장애인체육회</a:t>
            </a:r>
          </a:p>
        </p:txBody>
      </p:sp>
    </p:spTree>
    <p:extLst>
      <p:ext uri="{BB962C8B-B14F-4D97-AF65-F5344CB8AC3E}">
        <p14:creationId xmlns:p14="http://schemas.microsoft.com/office/powerpoint/2010/main" val="592278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132953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개인전 </a:t>
            </a:r>
            <a:r>
              <a:rPr lang="en-US" altLang="ko-KR" b="1" dirty="0">
                <a:solidFill>
                  <a:srgbClr val="00B050"/>
                </a:solidFill>
              </a:rPr>
              <a:t>TT8~TT10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여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27653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7654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7655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7656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7657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493249"/>
              </p:ext>
            </p:extLst>
          </p:nvPr>
        </p:nvGraphicFramePr>
        <p:xfrm>
          <a:off x="1981201" y="1106489"/>
          <a:ext cx="8280399" cy="2146027"/>
        </p:xfrm>
        <a:graphic>
          <a:graphicData uri="http://schemas.openxmlformats.org/drawingml/2006/table">
            <a:tbl>
              <a:tblPr/>
              <a:tblGrid>
                <a:gridCol w="1235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1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905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분　</a:t>
                      </a: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TT8 ~ TT10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(7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44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A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이수경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상주시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김금화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안동시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박정숙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김현지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4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B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김경숙</a:t>
                      </a:r>
                      <a:endParaRPr lang="en-US" altLang="ko-KR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경주시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김정화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안동시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최옥경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B33D6D30-9AD1-E30C-3DC3-4FD6008DC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013113"/>
              </p:ext>
            </p:extLst>
          </p:nvPr>
        </p:nvGraphicFramePr>
        <p:xfrm>
          <a:off x="1981200" y="3964071"/>
          <a:ext cx="8280402" cy="2547936"/>
        </p:xfrm>
        <a:graphic>
          <a:graphicData uri="http://schemas.openxmlformats.org/drawingml/2006/table">
            <a:tbl>
              <a:tblPr/>
              <a:tblGrid>
                <a:gridCol w="1035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50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350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35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2328"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328">
                <a:tc rowSpan="4" gridSpan="2">
                  <a:txBody>
                    <a:bodyPr/>
                    <a:lstStyle/>
                    <a:p>
                      <a:pPr latinLnBrk="1"/>
                      <a:r>
                        <a:rPr lang="en-US" altLang="ko-KR" sz="4000" dirty="0"/>
                        <a:t>1</a:t>
                      </a:r>
                      <a:endParaRPr lang="ko-KR" altLang="en-US" sz="40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gridSpan="2">
                  <a:txBody>
                    <a:bodyPr/>
                    <a:lstStyle/>
                    <a:p>
                      <a:pPr latinLnBrk="1"/>
                      <a:r>
                        <a:rPr lang="en-US" altLang="ko-KR" sz="4000" dirty="0"/>
                        <a:t>3</a:t>
                      </a:r>
                      <a:endParaRPr lang="ko-KR" altLang="en-US" sz="40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결승전</a:t>
                      </a:r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328"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328"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328">
                <a:tc rowSpan="4" gridSpan="2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0" dirty="0"/>
                        <a:t>2</a:t>
                      </a:r>
                      <a:endParaRPr lang="ko-KR" altLang="en-US" sz="40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gridSpan="2">
                  <a:txBody>
                    <a:bodyPr/>
                    <a:lstStyle/>
                    <a:p>
                      <a:pPr latinLnBrk="1"/>
                      <a:r>
                        <a:rPr lang="en-US" altLang="ko-KR" sz="4000" dirty="0"/>
                        <a:t>4</a:t>
                      </a:r>
                      <a:endParaRPr lang="ko-KR" altLang="en-US" sz="40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328"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255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111244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개인전 </a:t>
            </a:r>
            <a:r>
              <a:rPr lang="en-US" altLang="ko-KR" b="1" dirty="0">
                <a:solidFill>
                  <a:srgbClr val="00B050"/>
                </a:solidFill>
              </a:rPr>
              <a:t>TT11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여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35845" name="Rectangle 1"/>
          <p:cNvSpPr>
            <a:spLocks noChangeArrowheads="1"/>
          </p:cNvSpPr>
          <p:nvPr/>
        </p:nvSpPr>
        <p:spPr bwMode="auto">
          <a:xfrm>
            <a:off x="1524001" y="1598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6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7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8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9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5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568217"/>
              </p:ext>
            </p:extLst>
          </p:nvPr>
        </p:nvGraphicFramePr>
        <p:xfrm>
          <a:off x="1981200" y="1073150"/>
          <a:ext cx="8229600" cy="4205287"/>
        </p:xfrm>
        <a:graphic>
          <a:graphicData uri="http://schemas.openxmlformats.org/drawingml/2006/table">
            <a:tbl>
              <a:tblPr/>
              <a:tblGrid>
                <a:gridCol w="1008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0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9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98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14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8967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TT11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지적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(4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26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분　</a:t>
                      </a: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팀 명</a:t>
                      </a: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강미나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 동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박금옥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미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권진하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 천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손미진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 천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26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강미나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 동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26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박금옥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미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526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권진하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 천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5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손미진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 천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977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138274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개인전 </a:t>
            </a:r>
            <a:r>
              <a:rPr lang="en-US" altLang="ko-KR" b="1" dirty="0">
                <a:solidFill>
                  <a:srgbClr val="00B050"/>
                </a:solidFill>
              </a:rPr>
              <a:t>DF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여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26629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1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3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655797"/>
              </p:ext>
            </p:extLst>
          </p:nvPr>
        </p:nvGraphicFramePr>
        <p:xfrm>
          <a:off x="1981202" y="1130299"/>
          <a:ext cx="8280392" cy="3072090"/>
        </p:xfrm>
        <a:graphic>
          <a:graphicData uri="http://schemas.openxmlformats.org/drawingml/2006/table">
            <a:tbl>
              <a:tblPr/>
              <a:tblGrid>
                <a:gridCol w="2070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0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0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16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분　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DF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청각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(9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6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A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엄부미자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포항시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신미화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구미시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이옥희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영천시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6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B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손복녀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포항시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오지은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구미시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이민숙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C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장경숙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영주시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김춘자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영천시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장현수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1981200" y="4264656"/>
          <a:ext cx="8280396" cy="2560634"/>
        </p:xfrm>
        <a:graphic>
          <a:graphicData uri="http://schemas.openxmlformats.org/drawingml/2006/table">
            <a:tbl>
              <a:tblPr/>
              <a:tblGrid>
                <a:gridCol w="828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8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80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280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05756"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31"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56"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bye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/>
                        <a:t>결승전</a:t>
                      </a:r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31"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756"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31"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756"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r" latinLnBrk="1"/>
                      <a:r>
                        <a:rPr lang="en-US" altLang="ko-KR" sz="2000" dirty="0"/>
                        <a:t>bye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315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111244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단체전 </a:t>
            </a:r>
            <a:r>
              <a:rPr lang="en-US" altLang="ko-KR" b="1" dirty="0">
                <a:solidFill>
                  <a:srgbClr val="00B050"/>
                </a:solidFill>
              </a:rPr>
              <a:t>TT1~TT2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남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35845" name="Rectangle 1"/>
          <p:cNvSpPr>
            <a:spLocks noChangeArrowheads="1"/>
          </p:cNvSpPr>
          <p:nvPr/>
        </p:nvSpPr>
        <p:spPr bwMode="auto">
          <a:xfrm>
            <a:off x="1524001" y="1598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6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7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8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9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5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064242"/>
              </p:ext>
            </p:extLst>
          </p:nvPr>
        </p:nvGraphicFramePr>
        <p:xfrm>
          <a:off x="1981200" y="1073150"/>
          <a:ext cx="8229600" cy="5375275"/>
        </p:xfrm>
        <a:graphic>
          <a:graphicData uri="http://schemas.openxmlformats.org/drawingml/2006/table">
            <a:tbl>
              <a:tblPr/>
              <a:tblGrid>
                <a:gridCol w="933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5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9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98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14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8967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TT1 ~ TT2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(4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팀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26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분　</a:t>
                      </a: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팀 명</a:t>
                      </a: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최정수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김기헌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조대성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 항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김대우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정연재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조근열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홍성직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주영담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 동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김수현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정상구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문 경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26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최정수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김기헌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조대성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 항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26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김대우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정연재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조근열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773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홍성직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주영담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 동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2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김수현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정상구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문 경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239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111244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단체전 </a:t>
            </a:r>
            <a:r>
              <a:rPr lang="en-US" altLang="ko-KR" b="1" dirty="0">
                <a:solidFill>
                  <a:srgbClr val="00B050"/>
                </a:solidFill>
              </a:rPr>
              <a:t>TT3~TT5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남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35845" name="Rectangle 1"/>
          <p:cNvSpPr>
            <a:spLocks noChangeArrowheads="1"/>
          </p:cNvSpPr>
          <p:nvPr/>
        </p:nvSpPr>
        <p:spPr bwMode="auto">
          <a:xfrm>
            <a:off x="1524001" y="1598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6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7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8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9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5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917919"/>
              </p:ext>
            </p:extLst>
          </p:nvPr>
        </p:nvGraphicFramePr>
        <p:xfrm>
          <a:off x="1981200" y="1073150"/>
          <a:ext cx="8229600" cy="5223669"/>
        </p:xfrm>
        <a:graphic>
          <a:graphicData uri="http://schemas.openxmlformats.org/drawingml/2006/table">
            <a:tbl>
              <a:tblPr/>
              <a:tblGrid>
                <a:gridCol w="1008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0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9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98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14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8967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TT3 ~ TT5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(4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팀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26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분　</a:t>
                      </a: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팀 명</a:t>
                      </a: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김인수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손영보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조재덕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남효욱</a:t>
                      </a:r>
                      <a:endParaRPr lang="en-US" altLang="ko-KR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 동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장재만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배근탁</a:t>
                      </a:r>
                      <a:endParaRPr lang="en-US" altLang="ko-KR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미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조동섭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송준화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금명수</a:t>
                      </a:r>
                      <a:endParaRPr lang="en-US" altLang="ko-KR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360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김인수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손영보</a:t>
                      </a:r>
                      <a:endParaRPr lang="en-US" altLang="ko-KR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582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조재덕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남표욱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 동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821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장재만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배근탁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및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5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조동섭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송준화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금명수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780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98944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단체전 </a:t>
            </a:r>
            <a:r>
              <a:rPr lang="en-US" altLang="ko-KR" b="1" dirty="0">
                <a:solidFill>
                  <a:srgbClr val="00B050"/>
                </a:solidFill>
              </a:rPr>
              <a:t>TT6~TT7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남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38917" name="Rectangle 1"/>
          <p:cNvSpPr>
            <a:spLocks noChangeArrowheads="1"/>
          </p:cNvSpPr>
          <p:nvPr/>
        </p:nvSpPr>
        <p:spPr bwMode="auto">
          <a:xfrm>
            <a:off x="1524001" y="1598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18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19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2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21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22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531606"/>
              </p:ext>
            </p:extLst>
          </p:nvPr>
        </p:nvGraphicFramePr>
        <p:xfrm>
          <a:off x="1973263" y="1047750"/>
          <a:ext cx="8229600" cy="3479802"/>
        </p:xfrm>
        <a:graphic>
          <a:graphicData uri="http://schemas.openxmlformats.org/drawingml/2006/table">
            <a:tbl>
              <a:tblPr/>
              <a:tblGrid>
                <a:gridCol w="1228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4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7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9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0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893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TT6 ~ TT7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(3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팀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4" marB="4566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4" marB="4566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4" marB="4566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4" marB="4566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21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HY헤드라인M"/>
                        </a:rPr>
                        <a:t>구 분　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팀 명</a:t>
                      </a: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강현일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김천홍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 항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박호근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정연태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김형대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임재영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 동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21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1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강현일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김천홍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 항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21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2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박호근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정연태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52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김형대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임재영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 동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307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111244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단체전 </a:t>
            </a:r>
            <a:r>
              <a:rPr lang="en-US" altLang="ko-KR" b="1" dirty="0">
                <a:solidFill>
                  <a:srgbClr val="00B050"/>
                </a:solidFill>
              </a:rPr>
              <a:t>TT8~TT10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남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35845" name="Rectangle 1"/>
          <p:cNvSpPr>
            <a:spLocks noChangeArrowheads="1"/>
          </p:cNvSpPr>
          <p:nvPr/>
        </p:nvSpPr>
        <p:spPr bwMode="auto">
          <a:xfrm>
            <a:off x="1524001" y="1598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6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7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8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9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5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22363"/>
              </p:ext>
            </p:extLst>
          </p:nvPr>
        </p:nvGraphicFramePr>
        <p:xfrm>
          <a:off x="1981200" y="1073150"/>
          <a:ext cx="8229599" cy="4153367"/>
        </p:xfrm>
        <a:graphic>
          <a:graphicData uri="http://schemas.openxmlformats.org/drawingml/2006/table">
            <a:tbl>
              <a:tblPr/>
              <a:tblGrid>
                <a:gridCol w="1228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4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7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94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0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099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TT8 ~ TT10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(4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팀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59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분　</a:t>
                      </a: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팀 명</a:t>
                      </a: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박진형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최덕준</a:t>
                      </a:r>
                      <a:endParaRPr lang="en-US" altLang="ko-KR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 항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최수환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배찬욱</a:t>
                      </a:r>
                      <a:endParaRPr lang="en-US" altLang="ko-KR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미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조태영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남종길</a:t>
                      </a:r>
                      <a:endParaRPr lang="en-US" altLang="ko-KR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59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박진형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최덕준</a:t>
                      </a:r>
                      <a:endParaRPr lang="en-US" altLang="ko-KR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 항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559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최수환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배찬욱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미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55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조태영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남종길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086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98944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단체전 </a:t>
            </a:r>
            <a:r>
              <a:rPr lang="en-US" altLang="ko-KR" b="1" dirty="0">
                <a:solidFill>
                  <a:srgbClr val="00B050"/>
                </a:solidFill>
              </a:rPr>
              <a:t>DF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남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38917" name="Rectangle 1"/>
          <p:cNvSpPr>
            <a:spLocks noChangeArrowheads="1"/>
          </p:cNvSpPr>
          <p:nvPr/>
        </p:nvSpPr>
        <p:spPr bwMode="auto">
          <a:xfrm>
            <a:off x="1524001" y="1598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18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19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2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21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22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696495"/>
              </p:ext>
            </p:extLst>
          </p:nvPr>
        </p:nvGraphicFramePr>
        <p:xfrm>
          <a:off x="1973263" y="1047750"/>
          <a:ext cx="8229600" cy="3479802"/>
        </p:xfrm>
        <a:graphic>
          <a:graphicData uri="http://schemas.openxmlformats.org/drawingml/2006/table">
            <a:tbl>
              <a:tblPr/>
              <a:tblGrid>
                <a:gridCol w="1228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4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7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9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0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893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DF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청각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(3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팀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4" marB="4566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4" marB="4566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4" marB="4566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4" marB="4566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21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HY헤드라인M"/>
                        </a:rPr>
                        <a:t>구 분　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팀 명</a:t>
                      </a: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이상학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이규영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 항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손우호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김득훈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문 경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오언석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빈의제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 산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21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1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이상학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이규영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 항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21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2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손우호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김득훈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문 경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52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오언석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빈의제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 산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762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98944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단체전 </a:t>
            </a:r>
            <a:r>
              <a:rPr lang="en-US" altLang="ko-KR" b="1" dirty="0">
                <a:solidFill>
                  <a:srgbClr val="00B050"/>
                </a:solidFill>
              </a:rPr>
              <a:t>TT8~TT10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여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38917" name="Rectangle 1"/>
          <p:cNvSpPr>
            <a:spLocks noChangeArrowheads="1"/>
          </p:cNvSpPr>
          <p:nvPr/>
        </p:nvSpPr>
        <p:spPr bwMode="auto">
          <a:xfrm>
            <a:off x="1524001" y="1598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18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19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2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21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22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591740"/>
              </p:ext>
            </p:extLst>
          </p:nvPr>
        </p:nvGraphicFramePr>
        <p:xfrm>
          <a:off x="1973263" y="1047750"/>
          <a:ext cx="8229600" cy="4667007"/>
        </p:xfrm>
        <a:graphic>
          <a:graphicData uri="http://schemas.openxmlformats.org/drawingml/2006/table">
            <a:tbl>
              <a:tblPr/>
              <a:tblGrid>
                <a:gridCol w="1228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4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7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9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0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893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TT8 ~ TT10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(3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팀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4" marB="4566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4" marB="4566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4" marB="4566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4" marB="4566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21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HY헤드라인M"/>
                        </a:rPr>
                        <a:t>구 분　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팀 명</a:t>
                      </a: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김현지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김경숙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김정화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김금화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 동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최옥경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최선옥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박정숙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435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1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김현지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김경숙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155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2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김정화 </a:t>
                      </a: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김금화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 동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52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최옥경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최선옥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박정숙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미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98944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단체전 </a:t>
            </a:r>
            <a:r>
              <a:rPr lang="en-US" altLang="ko-KR" b="1" dirty="0">
                <a:solidFill>
                  <a:srgbClr val="00B050"/>
                </a:solidFill>
              </a:rPr>
              <a:t>DF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여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38917" name="Rectangle 1"/>
          <p:cNvSpPr>
            <a:spLocks noChangeArrowheads="1"/>
          </p:cNvSpPr>
          <p:nvPr/>
        </p:nvSpPr>
        <p:spPr bwMode="auto">
          <a:xfrm>
            <a:off x="1524001" y="1598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18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19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2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21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8922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305836"/>
              </p:ext>
            </p:extLst>
          </p:nvPr>
        </p:nvGraphicFramePr>
        <p:xfrm>
          <a:off x="1973263" y="1047750"/>
          <a:ext cx="8229600" cy="3479802"/>
        </p:xfrm>
        <a:graphic>
          <a:graphicData uri="http://schemas.openxmlformats.org/drawingml/2006/table">
            <a:tbl>
              <a:tblPr/>
              <a:tblGrid>
                <a:gridCol w="1228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4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7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94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0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893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DF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청각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(3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팀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4" marB="4566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4" marB="4566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4" marB="4566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4" marB="4566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21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HY헤드라인M"/>
                        </a:rPr>
                        <a:t>구 분　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팀 명</a:t>
                      </a: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손복녀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엄부미자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 항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신미화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오지은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미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장형수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이민숙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 산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21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1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손복녀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</a:t>
                      </a:r>
                      <a:r>
                        <a:rPr lang="ko-KR" altLang="en-US" sz="1600" kern="1200" dirty="0" err="1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엄부미자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 항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21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2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신미화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오지은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미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52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장현수</a:t>
                      </a: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이민숙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 산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62" marB="4566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949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132953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개인전 </a:t>
            </a:r>
            <a:r>
              <a:rPr lang="en-US" altLang="ko-KR" b="1" dirty="0">
                <a:solidFill>
                  <a:srgbClr val="00B050"/>
                </a:solidFill>
              </a:rPr>
              <a:t>TT1~TT2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남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27653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7654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7655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7656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7657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157919"/>
              </p:ext>
            </p:extLst>
          </p:nvPr>
        </p:nvGraphicFramePr>
        <p:xfrm>
          <a:off x="1981201" y="1116014"/>
          <a:ext cx="8280399" cy="2146027"/>
        </p:xfrm>
        <a:graphic>
          <a:graphicData uri="http://schemas.openxmlformats.org/drawingml/2006/table">
            <a:tbl>
              <a:tblPr/>
              <a:tblGrid>
                <a:gridCol w="1235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1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905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분　</a:t>
                      </a: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TT1 ~ TT2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(8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44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A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정상구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문경시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조대성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포항시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김대우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주영담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안동시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4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B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김수현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문경시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최정수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포항시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정연재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유   일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536766"/>
              </p:ext>
            </p:extLst>
          </p:nvPr>
        </p:nvGraphicFramePr>
        <p:xfrm>
          <a:off x="1981200" y="3898900"/>
          <a:ext cx="8280402" cy="2547936"/>
        </p:xfrm>
        <a:graphic>
          <a:graphicData uri="http://schemas.openxmlformats.org/drawingml/2006/table">
            <a:tbl>
              <a:tblPr/>
              <a:tblGrid>
                <a:gridCol w="1035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50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350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35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2328"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328">
                <a:tc rowSpan="4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결승전</a:t>
                      </a:r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328"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328"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328">
                <a:tc rowSpan="4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328"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370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138274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개인전 </a:t>
            </a:r>
            <a:r>
              <a:rPr lang="en-US" altLang="ko-KR" b="1" dirty="0">
                <a:solidFill>
                  <a:srgbClr val="00B050"/>
                </a:solidFill>
              </a:rPr>
              <a:t>TT3~TT5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남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26629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1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3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93405"/>
              </p:ext>
            </p:extLst>
          </p:nvPr>
        </p:nvGraphicFramePr>
        <p:xfrm>
          <a:off x="1981200" y="4264656"/>
          <a:ext cx="8280396" cy="2560634"/>
        </p:xfrm>
        <a:graphic>
          <a:graphicData uri="http://schemas.openxmlformats.org/drawingml/2006/table">
            <a:tbl>
              <a:tblPr/>
              <a:tblGrid>
                <a:gridCol w="828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8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80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280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05756"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1</a:t>
                      </a:r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4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31"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56"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bye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5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/>
                        <a:t>결승전</a:t>
                      </a:r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31"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756"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2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6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31"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756"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3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r" latinLnBrk="1"/>
                      <a:r>
                        <a:rPr lang="en-US" altLang="ko-KR" sz="2000" dirty="0"/>
                        <a:t>bye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CDA3F08C-7E19-7952-3EFD-226804D5F2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996333"/>
              </p:ext>
            </p:extLst>
          </p:nvPr>
        </p:nvGraphicFramePr>
        <p:xfrm>
          <a:off x="1981202" y="1130299"/>
          <a:ext cx="8280392" cy="3072090"/>
        </p:xfrm>
        <a:graphic>
          <a:graphicData uri="http://schemas.openxmlformats.org/drawingml/2006/table">
            <a:tbl>
              <a:tblPr/>
              <a:tblGrid>
                <a:gridCol w="2070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0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0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16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분　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TT3~TT5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/(9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6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A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김인수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경주시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조재덕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안동시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배근탁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구미시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6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B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손영보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남효욱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안동시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송준화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C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장재만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구미시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전현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포항시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조동섭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390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138274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개인전 </a:t>
            </a:r>
            <a:r>
              <a:rPr lang="en-US" altLang="ko-KR" b="1" dirty="0">
                <a:solidFill>
                  <a:srgbClr val="00B050"/>
                </a:solidFill>
              </a:rPr>
              <a:t>TT6~TT7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남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26629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1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3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178852"/>
              </p:ext>
            </p:extLst>
          </p:nvPr>
        </p:nvGraphicFramePr>
        <p:xfrm>
          <a:off x="1981201" y="1130299"/>
          <a:ext cx="8280399" cy="3072090"/>
        </p:xfrm>
        <a:graphic>
          <a:graphicData uri="http://schemas.openxmlformats.org/drawingml/2006/table">
            <a:tbl>
              <a:tblPr/>
              <a:tblGrid>
                <a:gridCol w="1235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1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6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분　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TT6 ~ TT7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(11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6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A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배찬욱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구미시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안치섭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김광희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김천시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박근호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6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B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강상호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영천시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박종현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구미시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임재영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안동시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정연태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C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이세호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문경시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김천홍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포항시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김형대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안동시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48C68418-A0B3-4553-6FCB-1F7B1C9CBE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959365"/>
              </p:ext>
            </p:extLst>
          </p:nvPr>
        </p:nvGraphicFramePr>
        <p:xfrm>
          <a:off x="1981200" y="4264656"/>
          <a:ext cx="8280396" cy="2560634"/>
        </p:xfrm>
        <a:graphic>
          <a:graphicData uri="http://schemas.openxmlformats.org/drawingml/2006/table">
            <a:tbl>
              <a:tblPr/>
              <a:tblGrid>
                <a:gridCol w="828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8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80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280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05756"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1</a:t>
                      </a:r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4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31"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56"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bye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5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/>
                        <a:t>결승전</a:t>
                      </a:r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31"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756"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2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6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31"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756"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3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r" latinLnBrk="1"/>
                      <a:r>
                        <a:rPr lang="en-US" altLang="ko-KR" sz="2000" dirty="0"/>
                        <a:t>bye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279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138274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개인전 </a:t>
            </a:r>
            <a:r>
              <a:rPr lang="en-US" altLang="ko-KR" b="1" dirty="0">
                <a:solidFill>
                  <a:srgbClr val="00B050"/>
                </a:solidFill>
              </a:rPr>
              <a:t>TT8~TT10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남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26629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1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3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93358"/>
              </p:ext>
            </p:extLst>
          </p:nvPr>
        </p:nvGraphicFramePr>
        <p:xfrm>
          <a:off x="1981201" y="1130299"/>
          <a:ext cx="8280399" cy="3072090"/>
        </p:xfrm>
        <a:graphic>
          <a:graphicData uri="http://schemas.openxmlformats.org/drawingml/2006/table">
            <a:tbl>
              <a:tblPr/>
              <a:tblGrid>
                <a:gridCol w="1235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1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6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분　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TT8 ~ TT10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(11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6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A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전웅표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김천시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홍무환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경산시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이창원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울진시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남종길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6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B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최덕준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포항시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깅승한</a:t>
                      </a:r>
                      <a:endParaRPr lang="en-US" altLang="ko-KR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안동시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최진수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고령군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C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박진형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포항시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최수환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구미시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조태영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B774513D-F11F-DB2C-ACEC-60A4CF651F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959365"/>
              </p:ext>
            </p:extLst>
          </p:nvPr>
        </p:nvGraphicFramePr>
        <p:xfrm>
          <a:off x="1981200" y="4264656"/>
          <a:ext cx="8280396" cy="2560634"/>
        </p:xfrm>
        <a:graphic>
          <a:graphicData uri="http://schemas.openxmlformats.org/drawingml/2006/table">
            <a:tbl>
              <a:tblPr/>
              <a:tblGrid>
                <a:gridCol w="828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8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80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280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05756"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1</a:t>
                      </a:r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4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31"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56"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bye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5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/>
                        <a:t>결승전</a:t>
                      </a:r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31"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756"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2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6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31"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756"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3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r" latinLnBrk="1"/>
                      <a:r>
                        <a:rPr lang="en-US" altLang="ko-KR" sz="2000" dirty="0"/>
                        <a:t>bye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136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132953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개인전 </a:t>
            </a:r>
            <a:r>
              <a:rPr lang="en-US" altLang="ko-KR" b="1" dirty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남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27653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7654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7655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7656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7657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405182"/>
              </p:ext>
            </p:extLst>
          </p:nvPr>
        </p:nvGraphicFramePr>
        <p:xfrm>
          <a:off x="1981201" y="1116014"/>
          <a:ext cx="8280399" cy="2146027"/>
        </p:xfrm>
        <a:graphic>
          <a:graphicData uri="http://schemas.openxmlformats.org/drawingml/2006/table">
            <a:tbl>
              <a:tblPr/>
              <a:tblGrid>
                <a:gridCol w="1235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1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905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분　</a:t>
                      </a: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/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지적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(8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44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A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정성욱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포항시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김은수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안동시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박경섭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구미시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노명섭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영천시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4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B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박지훈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포항시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박기혁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안동시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김정섭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구미시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김효용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영천시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557762"/>
              </p:ext>
            </p:extLst>
          </p:nvPr>
        </p:nvGraphicFramePr>
        <p:xfrm>
          <a:off x="1981200" y="3194050"/>
          <a:ext cx="8280402" cy="2547936"/>
        </p:xfrm>
        <a:graphic>
          <a:graphicData uri="http://schemas.openxmlformats.org/drawingml/2006/table">
            <a:tbl>
              <a:tblPr/>
              <a:tblGrid>
                <a:gridCol w="1035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50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350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35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2328"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328">
                <a:tc rowSpan="4" gridSpan="2">
                  <a:txBody>
                    <a:bodyPr/>
                    <a:lstStyle/>
                    <a:p>
                      <a:pPr latinLnBrk="1"/>
                      <a:r>
                        <a:rPr lang="en-US" altLang="ko-KR" sz="4000" dirty="0"/>
                        <a:t>1</a:t>
                      </a:r>
                      <a:endParaRPr lang="ko-KR" altLang="en-US" sz="40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gridSpan="2">
                  <a:txBody>
                    <a:bodyPr/>
                    <a:lstStyle/>
                    <a:p>
                      <a:pPr latinLnBrk="1"/>
                      <a:r>
                        <a:rPr lang="en-US" altLang="ko-KR" sz="4000" dirty="0"/>
                        <a:t>3</a:t>
                      </a:r>
                      <a:endParaRPr lang="ko-KR" altLang="en-US" sz="40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결승전</a:t>
                      </a:r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328"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328"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328">
                <a:tc rowSpan="4" gridSpan="2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0" dirty="0"/>
                        <a:t>2</a:t>
                      </a:r>
                      <a:endParaRPr lang="ko-KR" altLang="en-US" sz="40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gridSpan="2">
                  <a:txBody>
                    <a:bodyPr/>
                    <a:lstStyle/>
                    <a:p>
                      <a:pPr latinLnBrk="1"/>
                      <a:r>
                        <a:rPr lang="en-US" altLang="ko-KR" sz="4000" dirty="0"/>
                        <a:t>4</a:t>
                      </a:r>
                      <a:endParaRPr lang="ko-KR" altLang="en-US" sz="40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328"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66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138274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개인전 </a:t>
            </a:r>
            <a:r>
              <a:rPr lang="ko-KR" altLang="en-US" b="1" dirty="0">
                <a:solidFill>
                  <a:srgbClr val="00B050"/>
                </a:solidFill>
              </a:rPr>
              <a:t>청각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남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26629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1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6633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155685"/>
              </p:ext>
            </p:extLst>
          </p:nvPr>
        </p:nvGraphicFramePr>
        <p:xfrm>
          <a:off x="1981201" y="1130299"/>
          <a:ext cx="8280399" cy="3072090"/>
        </p:xfrm>
        <a:graphic>
          <a:graphicData uri="http://schemas.openxmlformats.org/drawingml/2006/table">
            <a:tbl>
              <a:tblPr/>
              <a:tblGrid>
                <a:gridCol w="1235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1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6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분　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DF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(11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6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A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성대욱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안동시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빈의제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경산시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신상두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문경시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전판권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청도군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63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B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정석환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구미시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이규영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포항시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손우호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문경시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홍태곤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청도군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C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오언석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경산시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이상학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포항시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김익현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4731A70B-B802-09A5-F7A3-65E1AD791C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633238"/>
              </p:ext>
            </p:extLst>
          </p:nvPr>
        </p:nvGraphicFramePr>
        <p:xfrm>
          <a:off x="1981200" y="4264656"/>
          <a:ext cx="8280396" cy="2560634"/>
        </p:xfrm>
        <a:graphic>
          <a:graphicData uri="http://schemas.openxmlformats.org/drawingml/2006/table">
            <a:tbl>
              <a:tblPr/>
              <a:tblGrid>
                <a:gridCol w="828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8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40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80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280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280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05756"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1</a:t>
                      </a:r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4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31"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56"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bye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5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/>
                        <a:t>결승전</a:t>
                      </a:r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31"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756"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2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6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31"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756">
                <a:tc rowSpan="2" gridSpan="2"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3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r" latinLnBrk="1"/>
                      <a:r>
                        <a:rPr lang="en-US" altLang="ko-KR" sz="2000" dirty="0"/>
                        <a:t>bye</a:t>
                      </a:r>
                      <a:endParaRPr lang="ko-KR" altLang="en-US" sz="20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756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29" marB="4572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346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111244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개인전 </a:t>
            </a:r>
            <a:r>
              <a:rPr lang="en-US" altLang="ko-KR" b="1" dirty="0">
                <a:solidFill>
                  <a:srgbClr val="00B050"/>
                </a:solidFill>
              </a:rPr>
              <a:t>TT1~TT2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여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35845" name="Rectangle 1"/>
          <p:cNvSpPr>
            <a:spLocks noChangeArrowheads="1"/>
          </p:cNvSpPr>
          <p:nvPr/>
        </p:nvSpPr>
        <p:spPr bwMode="auto">
          <a:xfrm>
            <a:off x="1524001" y="1598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6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7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8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49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3585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120344"/>
              </p:ext>
            </p:extLst>
          </p:nvPr>
        </p:nvGraphicFramePr>
        <p:xfrm>
          <a:off x="1981200" y="1073150"/>
          <a:ext cx="8229600" cy="4930551"/>
        </p:xfrm>
        <a:graphic>
          <a:graphicData uri="http://schemas.openxmlformats.org/drawingml/2006/table">
            <a:tbl>
              <a:tblPr/>
              <a:tblGrid>
                <a:gridCol w="852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1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1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1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69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6951">
                  <a:extLst>
                    <a:ext uri="{9D8B030D-6E8A-4147-A177-3AD203B41FA5}">
                      <a16:colId xmlns:a16="http://schemas.microsoft.com/office/drawing/2014/main" val="380177641"/>
                    </a:ext>
                  </a:extLst>
                </a:gridCol>
              </a:tblGrid>
              <a:tr h="578967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TT1 ~ TT2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(5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75" marB="4567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26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분　</a:t>
                      </a: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팀 명</a:t>
                      </a: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황민경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 항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박점수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이   솔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김선환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미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임미자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26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황민경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 항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26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박점수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526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이   솔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5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김선환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미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5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  <a:cs typeface="+mn-cs"/>
                        </a:rPr>
                        <a:t>임미자</a:t>
                      </a: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 주 </a:t>
                      </a:r>
                      <a:r>
                        <a:rPr kumimoji="0" lang="ko-KR" altLang="en-US" sz="10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43" marR="91443" marT="45655" marB="4565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820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7298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132953"/>
            <a:ext cx="8229600" cy="850106"/>
          </a:xfrm>
          <a:solidFill>
            <a:schemeClr val="accent6">
              <a:lumMod val="20000"/>
              <a:lumOff val="80000"/>
            </a:schemeClr>
          </a:solidFill>
          <a:ln w="63500">
            <a:gradFill>
              <a:gsLst>
                <a:gs pos="0">
                  <a:srgbClr val="FBE4AE"/>
                </a:gs>
                <a:gs pos="13000">
                  <a:srgbClr val="BD922A"/>
                </a:gs>
                <a:gs pos="21001">
                  <a:srgbClr val="BD922A"/>
                </a:gs>
                <a:gs pos="63000">
                  <a:srgbClr val="FBE4AE"/>
                </a:gs>
                <a:gs pos="67000">
                  <a:srgbClr val="BD922A"/>
                </a:gs>
                <a:gs pos="69000">
                  <a:srgbClr val="835E17"/>
                </a:gs>
                <a:gs pos="82001">
                  <a:srgbClr val="A28949"/>
                </a:gs>
                <a:gs pos="100000">
                  <a:srgbClr val="FAE3B7"/>
                </a:gs>
              </a:gsLst>
              <a:lin ang="5400000" scaled="0"/>
            </a:gradFill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탁구</a:t>
            </a:r>
            <a:r>
              <a:rPr lang="en-US" altLang="ko-KR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개인전 </a:t>
            </a:r>
            <a:r>
              <a:rPr lang="en-US" altLang="ko-KR" b="1" dirty="0">
                <a:solidFill>
                  <a:srgbClr val="00B050"/>
                </a:solidFill>
              </a:rPr>
              <a:t>TT6~TT7</a:t>
            </a:r>
            <a:r>
              <a:rPr lang="ko-KR" altLang="en-US" dirty="0"/>
              <a:t> </a:t>
            </a:r>
            <a:r>
              <a:rPr lang="en-US" altLang="ko-KR" dirty="0">
                <a:solidFill>
                  <a:srgbClr val="0070C0"/>
                </a:solidFill>
              </a:rPr>
              <a:t>(</a:t>
            </a:r>
            <a:r>
              <a:rPr lang="ko-KR" altLang="en-US" dirty="0">
                <a:solidFill>
                  <a:srgbClr val="0070C0"/>
                </a:solidFill>
              </a:rPr>
              <a:t>여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27653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7654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7655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7656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sp>
        <p:nvSpPr>
          <p:cNvPr id="27657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165091"/>
              </p:ext>
            </p:extLst>
          </p:nvPr>
        </p:nvGraphicFramePr>
        <p:xfrm>
          <a:off x="1981200" y="1116014"/>
          <a:ext cx="8229600" cy="2146027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05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 분　</a:t>
                      </a: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TT6 ~ TT7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체급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(6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명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1434" marR="91434" marT="45702" marB="457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44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A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전미경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포항시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이정자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안동시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 err="1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심명자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4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B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</a:t>
                      </a: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이은수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안동시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이우정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구미시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김희정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영주시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1434" marR="91434" marT="45668" marB="45668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2CDE705D-ECDC-2430-B202-87AF66CD3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08615"/>
              </p:ext>
            </p:extLst>
          </p:nvPr>
        </p:nvGraphicFramePr>
        <p:xfrm>
          <a:off x="1981200" y="3530932"/>
          <a:ext cx="8280402" cy="2547936"/>
        </p:xfrm>
        <a:graphic>
          <a:graphicData uri="http://schemas.openxmlformats.org/drawingml/2006/table">
            <a:tbl>
              <a:tblPr/>
              <a:tblGrid>
                <a:gridCol w="1035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50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350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35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2328"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328">
                <a:tc rowSpan="4" gridSpan="2">
                  <a:txBody>
                    <a:bodyPr/>
                    <a:lstStyle/>
                    <a:p>
                      <a:pPr latinLnBrk="1"/>
                      <a:r>
                        <a:rPr lang="en-US" altLang="ko-KR" sz="4000" dirty="0"/>
                        <a:t>1</a:t>
                      </a:r>
                      <a:endParaRPr lang="ko-KR" altLang="en-US" sz="40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gridSpan="2">
                  <a:txBody>
                    <a:bodyPr/>
                    <a:lstStyle/>
                    <a:p>
                      <a:pPr latinLnBrk="1"/>
                      <a:r>
                        <a:rPr lang="en-US" altLang="ko-KR" sz="4000" dirty="0"/>
                        <a:t>3</a:t>
                      </a:r>
                      <a:endParaRPr lang="ko-KR" altLang="en-US" sz="40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/>
                        <a:t>결승전</a:t>
                      </a:r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328"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328"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328">
                <a:tc rowSpan="4" gridSpan="2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000" dirty="0"/>
                        <a:t>2</a:t>
                      </a:r>
                      <a:endParaRPr lang="ko-KR" altLang="en-US" sz="40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gridSpan="2">
                  <a:txBody>
                    <a:bodyPr/>
                    <a:lstStyle/>
                    <a:p>
                      <a:pPr latinLnBrk="1"/>
                      <a:r>
                        <a:rPr lang="en-US" altLang="ko-KR" sz="4000" dirty="0"/>
                        <a:t>4</a:t>
                      </a:r>
                      <a:endParaRPr lang="ko-KR" altLang="en-US" sz="40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32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328"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marT="45735" marB="4573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125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1009</Words>
  <Application>Microsoft Office PowerPoint</Application>
  <PresentationFormat>와이드스크린</PresentationFormat>
  <Paragraphs>462</Paragraphs>
  <Slides>19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6" baseType="lpstr">
      <vt:lpstr>HY견명조</vt:lpstr>
      <vt:lpstr>HY동녘M</vt:lpstr>
      <vt:lpstr>HY헤드라인M</vt:lpstr>
      <vt:lpstr>맑은 고딕</vt:lpstr>
      <vt:lpstr>휴먼엑스포</vt:lpstr>
      <vt:lpstr>Arial</vt:lpstr>
      <vt:lpstr>Office 테마</vt:lpstr>
      <vt:lpstr>제24회 경상북도장애인체육대회</vt:lpstr>
      <vt:lpstr>탁구- 개인전 TT1~TT2 (남)</vt:lpstr>
      <vt:lpstr>탁구- 개인전 TT3~TT5 (남)</vt:lpstr>
      <vt:lpstr>탁구- 개인전 TT6~TT7 (남)</vt:lpstr>
      <vt:lpstr>탁구- 개인전 TT8~TT10 (남)</vt:lpstr>
      <vt:lpstr>탁구- 개인전 11 (남)</vt:lpstr>
      <vt:lpstr>탁구- 개인전 청각 (남)</vt:lpstr>
      <vt:lpstr>탁구- 개인전 TT1~TT2 (여)</vt:lpstr>
      <vt:lpstr>탁구- 개인전 TT6~TT7 (여)</vt:lpstr>
      <vt:lpstr>탁구- 개인전 TT8~TT10 (여)</vt:lpstr>
      <vt:lpstr>탁구- 개인전 TT11 (여)</vt:lpstr>
      <vt:lpstr>탁구- 개인전 DF (여)</vt:lpstr>
      <vt:lpstr>탁구- 단체전 TT1~TT2 (남)</vt:lpstr>
      <vt:lpstr>탁구- 단체전 TT3~TT5 (남)</vt:lpstr>
      <vt:lpstr>탁구- 단체전 TT6~TT7 (남)</vt:lpstr>
      <vt:lpstr>탁구- 단체전 TT8~TT10 (남)</vt:lpstr>
      <vt:lpstr>탁구- 단체전 DF (남)</vt:lpstr>
      <vt:lpstr>탁구- 단체전 TT8~TT10 (여)</vt:lpstr>
      <vt:lpstr>탁구- 단체전 DF (여)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제21회 경상북도장애인체육대회</dc:title>
  <dc:creator>User</dc:creator>
  <cp:lastModifiedBy>신 광식</cp:lastModifiedBy>
  <cp:revision>62</cp:revision>
  <dcterms:created xsi:type="dcterms:W3CDTF">2019-04-01T05:44:47Z</dcterms:created>
  <dcterms:modified xsi:type="dcterms:W3CDTF">2022-08-30T01:15:06Z</dcterms:modified>
</cp:coreProperties>
</file>